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4" r:id="rId7"/>
    <p:sldId id="277" r:id="rId8"/>
    <p:sldId id="261" r:id="rId9"/>
    <p:sldId id="264" r:id="rId10"/>
    <p:sldId id="263" r:id="rId11"/>
    <p:sldId id="265" r:id="rId12"/>
    <p:sldId id="266" r:id="rId13"/>
    <p:sldId id="267" r:id="rId14"/>
    <p:sldId id="268" r:id="rId15"/>
    <p:sldId id="269" r:id="rId16"/>
    <p:sldId id="270" r:id="rId17"/>
    <p:sldId id="275" r:id="rId18"/>
    <p:sldId id="27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4008-BA00-4153-899E-BBD78D4F8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988F6F-E9F8-4CED-9B4A-BE29FC284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7BFACE-C429-4725-A624-888AADAD58BE}"/>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5" name="Footer Placeholder 4">
            <a:extLst>
              <a:ext uri="{FF2B5EF4-FFF2-40B4-BE49-F238E27FC236}">
                <a16:creationId xmlns:a16="http://schemas.microsoft.com/office/drawing/2014/main" id="{774E17D4-4BE2-42F8-B63A-A4E031AD0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58E09-B5D3-4030-AA15-FCFF3CBB8B1B}"/>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44743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6C23-E1D1-434F-8A37-B490B2CF9F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BBC98-81F9-44CC-AFB7-A19803A2B5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F0525-FE9B-445F-8B05-1F27281ACF39}"/>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5" name="Footer Placeholder 4">
            <a:extLst>
              <a:ext uri="{FF2B5EF4-FFF2-40B4-BE49-F238E27FC236}">
                <a16:creationId xmlns:a16="http://schemas.microsoft.com/office/drawing/2014/main" id="{758EF32C-F29F-4501-A202-CD91D7000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A904F-D0C2-4D07-A53C-B757B9C40CEA}"/>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64499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E47AB-AD24-40FF-9D7B-9DABEF9C1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B0C64-B0CE-4E08-B2E4-54D26A88B0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7DF41-C608-48D0-AD6B-ACF493861810}"/>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5" name="Footer Placeholder 4">
            <a:extLst>
              <a:ext uri="{FF2B5EF4-FFF2-40B4-BE49-F238E27FC236}">
                <a16:creationId xmlns:a16="http://schemas.microsoft.com/office/drawing/2014/main" id="{097E94D6-B448-4841-840F-20778009F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0AA93-4D2E-4618-910A-2593AE11CF3F}"/>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105684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A52E-FD69-4B6D-A6CF-7B5542651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1A9B6-DCAA-4540-90CE-EE32B6EB4F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49F9C-3A06-4E0C-A3CD-DBE1335E552F}"/>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5" name="Footer Placeholder 4">
            <a:extLst>
              <a:ext uri="{FF2B5EF4-FFF2-40B4-BE49-F238E27FC236}">
                <a16:creationId xmlns:a16="http://schemas.microsoft.com/office/drawing/2014/main" id="{7C870D26-A278-494E-9101-1B75ED7D4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79C00-186B-4A0A-8A6E-1A03B46D5A09}"/>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117445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8BA4-0758-40BA-A7B6-8FC8D6992B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8C497-46A0-4E98-840A-2686C2212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07624C-AE19-4A44-BB78-F9C05C05DB1C}"/>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5" name="Footer Placeholder 4">
            <a:extLst>
              <a:ext uri="{FF2B5EF4-FFF2-40B4-BE49-F238E27FC236}">
                <a16:creationId xmlns:a16="http://schemas.microsoft.com/office/drawing/2014/main" id="{EA9CAB4D-21BF-449B-A451-53B42107C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EFA68-EAC3-4B22-A22E-7DBE3D5D8397}"/>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343786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C38E-91D6-473E-9F59-BFC4EA971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51BF7-3AF3-410F-9BAC-90FDDE260C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DEFEF-077E-4306-A31B-F260FD5799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A1841-661C-423A-BDC6-10696335B84C}"/>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6" name="Footer Placeholder 5">
            <a:extLst>
              <a:ext uri="{FF2B5EF4-FFF2-40B4-BE49-F238E27FC236}">
                <a16:creationId xmlns:a16="http://schemas.microsoft.com/office/drawing/2014/main" id="{F25A59F1-9860-46C6-9851-C8EB47EFA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8D2C-058A-452A-BF25-830A55AFE3B3}"/>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8168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8F91-D228-4DFF-B46B-732F90EE7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E2309-A86F-44C4-9D4F-7E62A30F4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77894-047B-49EF-BAAE-880A668C37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EDA8D-455A-43A0-9721-F6C48B8A3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DB716E-AAE0-4D81-8154-4A83B0D063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6797C5-0359-4733-9DDF-5458C2C18CB4}"/>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8" name="Footer Placeholder 7">
            <a:extLst>
              <a:ext uri="{FF2B5EF4-FFF2-40B4-BE49-F238E27FC236}">
                <a16:creationId xmlns:a16="http://schemas.microsoft.com/office/drawing/2014/main" id="{9A2F1C36-01EF-45AB-9AE2-D227C23CE9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5A1335-E5E0-472E-800F-435FAA05F37D}"/>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402294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93BC-1DEF-4108-99F7-9E9E03EBC3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1209A4-A4BF-4CC0-8363-38695B3850EF}"/>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4" name="Footer Placeholder 3">
            <a:extLst>
              <a:ext uri="{FF2B5EF4-FFF2-40B4-BE49-F238E27FC236}">
                <a16:creationId xmlns:a16="http://schemas.microsoft.com/office/drawing/2014/main" id="{96F3CD65-536F-4488-97D7-8D296C27C0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56192A-2400-466D-BD4A-0F03F824F19E}"/>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157703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EBA27-D0DB-426C-8F92-B74ECA2B55E3}"/>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3" name="Footer Placeholder 2">
            <a:extLst>
              <a:ext uri="{FF2B5EF4-FFF2-40B4-BE49-F238E27FC236}">
                <a16:creationId xmlns:a16="http://schemas.microsoft.com/office/drawing/2014/main" id="{68A146C2-85FF-4964-8C1C-6E85D5349F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1B4C4-3871-4B92-A7CA-5EE4742040FD}"/>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89698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75E9-89A8-439E-A5D4-0B8C9F467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E7484-3818-4C7A-A928-F49A377C2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9A98D5-0E3E-4662-A6F2-33BADA8B0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7411FB-4143-4375-9EFB-6A11DD1EE0A8}"/>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6" name="Footer Placeholder 5">
            <a:extLst>
              <a:ext uri="{FF2B5EF4-FFF2-40B4-BE49-F238E27FC236}">
                <a16:creationId xmlns:a16="http://schemas.microsoft.com/office/drawing/2014/main" id="{A61396AD-551B-4C29-A752-DF4CA57AC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AA8CB-F1EB-4524-9FB5-48F90836C18B}"/>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61748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0457-775D-4E00-A845-753259C26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2F3B1-9E58-4219-8DE9-2147339F4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0F7DFB-A105-4F82-B2BC-A63E1B457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E4632E-A4E2-45F7-A82B-4ECD447DC8CB}"/>
              </a:ext>
            </a:extLst>
          </p:cNvPr>
          <p:cNvSpPr>
            <a:spLocks noGrp="1"/>
          </p:cNvSpPr>
          <p:nvPr>
            <p:ph type="dt" sz="half" idx="10"/>
          </p:nvPr>
        </p:nvSpPr>
        <p:spPr/>
        <p:txBody>
          <a:bodyPr/>
          <a:lstStyle/>
          <a:p>
            <a:fld id="{D9B3ECA2-65E4-4435-86A3-A420918E0E22}" type="datetimeFigureOut">
              <a:rPr lang="en-US" smtClean="0"/>
              <a:t>5/19/2025</a:t>
            </a:fld>
            <a:endParaRPr lang="en-US"/>
          </a:p>
        </p:txBody>
      </p:sp>
      <p:sp>
        <p:nvSpPr>
          <p:cNvPr id="6" name="Footer Placeholder 5">
            <a:extLst>
              <a:ext uri="{FF2B5EF4-FFF2-40B4-BE49-F238E27FC236}">
                <a16:creationId xmlns:a16="http://schemas.microsoft.com/office/drawing/2014/main" id="{75617E92-F2F7-40FF-8008-323DFE2D9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49BDB-3EC6-4305-A83C-69AA93B39240}"/>
              </a:ext>
            </a:extLst>
          </p:cNvPr>
          <p:cNvSpPr>
            <a:spLocks noGrp="1"/>
          </p:cNvSpPr>
          <p:nvPr>
            <p:ph type="sldNum" sz="quarter" idx="12"/>
          </p:nvPr>
        </p:nvSpPr>
        <p:spPr/>
        <p:txBody>
          <a:bodyPr/>
          <a:lstStyle/>
          <a:p>
            <a:fld id="{79C4240A-7E3F-4649-9C86-3D449B3D76E5}" type="slidenum">
              <a:rPr lang="en-US" smtClean="0"/>
              <a:t>‹#›</a:t>
            </a:fld>
            <a:endParaRPr lang="en-US"/>
          </a:p>
        </p:txBody>
      </p:sp>
    </p:spTree>
    <p:extLst>
      <p:ext uri="{BB962C8B-B14F-4D97-AF65-F5344CB8AC3E}">
        <p14:creationId xmlns:p14="http://schemas.microsoft.com/office/powerpoint/2010/main" val="199362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2BCC0-346E-440E-8476-965709F4E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5F63B-E1D4-4CC1-B41E-5B82D1FD2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FA33D-BC7F-4ED2-8617-BDB161EC3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3ECA2-65E4-4435-86A3-A420918E0E22}" type="datetimeFigureOut">
              <a:rPr lang="en-US" smtClean="0"/>
              <a:t>5/19/2025</a:t>
            </a:fld>
            <a:endParaRPr lang="en-US"/>
          </a:p>
        </p:txBody>
      </p:sp>
      <p:sp>
        <p:nvSpPr>
          <p:cNvPr id="5" name="Footer Placeholder 4">
            <a:extLst>
              <a:ext uri="{FF2B5EF4-FFF2-40B4-BE49-F238E27FC236}">
                <a16:creationId xmlns:a16="http://schemas.microsoft.com/office/drawing/2014/main" id="{D2548D66-F7FA-412F-A3AB-130311D6C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784309-CD0E-467B-8EFF-AB696717F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4240A-7E3F-4649-9C86-3D449B3D76E5}" type="slidenum">
              <a:rPr lang="en-US" smtClean="0"/>
              <a:t>‹#›</a:t>
            </a:fld>
            <a:endParaRPr lang="en-US"/>
          </a:p>
        </p:txBody>
      </p:sp>
    </p:spTree>
    <p:extLst>
      <p:ext uri="{BB962C8B-B14F-4D97-AF65-F5344CB8AC3E}">
        <p14:creationId xmlns:p14="http://schemas.microsoft.com/office/powerpoint/2010/main" val="228800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0CAC9-A76A-44D9-B1BD-DFD09FC6AD27}"/>
              </a:ext>
            </a:extLst>
          </p:cNvPr>
          <p:cNvPicPr>
            <a:picLocks noChangeAspect="1"/>
          </p:cNvPicPr>
          <p:nvPr/>
        </p:nvPicPr>
        <p:blipFill>
          <a:blip r:embed="rId2"/>
          <a:stretch>
            <a:fillRect/>
          </a:stretch>
        </p:blipFill>
        <p:spPr>
          <a:xfrm>
            <a:off x="4770426" y="4192642"/>
            <a:ext cx="2385112" cy="2369523"/>
          </a:xfrm>
          <a:prstGeom prst="rect">
            <a:avLst/>
          </a:prstGeom>
        </p:spPr>
      </p:pic>
      <p:sp>
        <p:nvSpPr>
          <p:cNvPr id="2" name="TextBox 1">
            <a:extLst>
              <a:ext uri="{FF2B5EF4-FFF2-40B4-BE49-F238E27FC236}">
                <a16:creationId xmlns:a16="http://schemas.microsoft.com/office/drawing/2014/main" id="{7D2B69A4-39F6-4E37-8D50-DC407D0D9477}"/>
              </a:ext>
            </a:extLst>
          </p:cNvPr>
          <p:cNvSpPr txBox="1"/>
          <p:nvPr/>
        </p:nvSpPr>
        <p:spPr>
          <a:xfrm>
            <a:off x="1266825" y="776322"/>
            <a:ext cx="9392315" cy="3416320"/>
          </a:xfrm>
          <a:prstGeom prst="rect">
            <a:avLst/>
          </a:prstGeom>
          <a:noFill/>
        </p:spPr>
        <p:txBody>
          <a:bodyPr wrap="none" rtlCol="0">
            <a:spAutoFit/>
          </a:bodyPr>
          <a:lstStyle/>
          <a:p>
            <a:pPr algn="ctr"/>
            <a:r>
              <a:rPr lang="en-US" sz="7200" dirty="0"/>
              <a:t>Springfield Junior School</a:t>
            </a:r>
          </a:p>
          <a:p>
            <a:pPr algn="ctr"/>
            <a:r>
              <a:rPr lang="en-US" sz="7200" dirty="0"/>
              <a:t>Parent Information </a:t>
            </a:r>
          </a:p>
          <a:p>
            <a:pPr algn="ctr"/>
            <a:r>
              <a:rPr lang="en-US" sz="7200" dirty="0"/>
              <a:t>RSE</a:t>
            </a:r>
          </a:p>
        </p:txBody>
      </p:sp>
    </p:spTree>
    <p:extLst>
      <p:ext uri="{BB962C8B-B14F-4D97-AF65-F5344CB8AC3E}">
        <p14:creationId xmlns:p14="http://schemas.microsoft.com/office/powerpoint/2010/main" val="413315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C548AB-36C2-4F1D-97E9-7B574EF32E78}"/>
              </a:ext>
            </a:extLst>
          </p:cNvPr>
          <p:cNvPicPr>
            <a:picLocks noChangeAspect="1"/>
          </p:cNvPicPr>
          <p:nvPr/>
        </p:nvPicPr>
        <p:blipFill>
          <a:blip r:embed="rId2"/>
          <a:stretch>
            <a:fillRect/>
          </a:stretch>
        </p:blipFill>
        <p:spPr>
          <a:xfrm>
            <a:off x="744071" y="285215"/>
            <a:ext cx="10373946" cy="6447279"/>
          </a:xfrm>
          <a:prstGeom prst="rect">
            <a:avLst/>
          </a:prstGeom>
        </p:spPr>
      </p:pic>
    </p:spTree>
    <p:extLst>
      <p:ext uri="{BB962C8B-B14F-4D97-AF65-F5344CB8AC3E}">
        <p14:creationId xmlns:p14="http://schemas.microsoft.com/office/powerpoint/2010/main" val="142394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6F113-73BB-4936-8EBA-8123B98DC3F2}"/>
              </a:ext>
            </a:extLst>
          </p:cNvPr>
          <p:cNvSpPr txBox="1"/>
          <p:nvPr/>
        </p:nvSpPr>
        <p:spPr>
          <a:xfrm>
            <a:off x="5096435" y="2876550"/>
            <a:ext cx="4984377" cy="830997"/>
          </a:xfrm>
          <a:prstGeom prst="rect">
            <a:avLst/>
          </a:prstGeom>
          <a:noFill/>
        </p:spPr>
        <p:txBody>
          <a:bodyPr wrap="square" rtlCol="0">
            <a:spAutoFit/>
          </a:bodyPr>
          <a:lstStyle/>
          <a:p>
            <a:r>
              <a:rPr lang="en-US" sz="4800" dirty="0"/>
              <a:t>Year 4</a:t>
            </a:r>
          </a:p>
        </p:txBody>
      </p:sp>
      <p:pic>
        <p:nvPicPr>
          <p:cNvPr id="3" name="Picture 2">
            <a:extLst>
              <a:ext uri="{FF2B5EF4-FFF2-40B4-BE49-F238E27FC236}">
                <a16:creationId xmlns:a16="http://schemas.microsoft.com/office/drawing/2014/main" id="{439DB1DD-AEB2-4337-A46A-3945E7A2B244}"/>
              </a:ext>
            </a:extLst>
          </p:cNvPr>
          <p:cNvPicPr>
            <a:picLocks noChangeAspect="1"/>
          </p:cNvPicPr>
          <p:nvPr/>
        </p:nvPicPr>
        <p:blipFill>
          <a:blip r:embed="rId2"/>
          <a:stretch>
            <a:fillRect/>
          </a:stretch>
        </p:blipFill>
        <p:spPr>
          <a:xfrm>
            <a:off x="9852744" y="364713"/>
            <a:ext cx="2025168" cy="2035587"/>
          </a:xfrm>
          <a:prstGeom prst="rect">
            <a:avLst/>
          </a:prstGeom>
        </p:spPr>
      </p:pic>
    </p:spTree>
    <p:extLst>
      <p:ext uri="{BB962C8B-B14F-4D97-AF65-F5344CB8AC3E}">
        <p14:creationId xmlns:p14="http://schemas.microsoft.com/office/powerpoint/2010/main" val="299563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C3A02-A7D3-4BF8-9DD1-8F74D6076324}"/>
              </a:ext>
            </a:extLst>
          </p:cNvPr>
          <p:cNvPicPr>
            <a:picLocks noChangeAspect="1"/>
          </p:cNvPicPr>
          <p:nvPr/>
        </p:nvPicPr>
        <p:blipFill>
          <a:blip r:embed="rId2"/>
          <a:stretch>
            <a:fillRect/>
          </a:stretch>
        </p:blipFill>
        <p:spPr>
          <a:xfrm>
            <a:off x="612599" y="245683"/>
            <a:ext cx="10763614" cy="6366633"/>
          </a:xfrm>
          <a:prstGeom prst="rect">
            <a:avLst/>
          </a:prstGeom>
        </p:spPr>
      </p:pic>
    </p:spTree>
    <p:extLst>
      <p:ext uri="{BB962C8B-B14F-4D97-AF65-F5344CB8AC3E}">
        <p14:creationId xmlns:p14="http://schemas.microsoft.com/office/powerpoint/2010/main" val="11983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95CF87-A0AC-4722-9BBB-59A689ECF2A9}"/>
              </a:ext>
            </a:extLst>
          </p:cNvPr>
          <p:cNvSpPr txBox="1"/>
          <p:nvPr/>
        </p:nvSpPr>
        <p:spPr>
          <a:xfrm>
            <a:off x="5486960" y="3124200"/>
            <a:ext cx="4984377" cy="830997"/>
          </a:xfrm>
          <a:prstGeom prst="rect">
            <a:avLst/>
          </a:prstGeom>
          <a:noFill/>
        </p:spPr>
        <p:txBody>
          <a:bodyPr wrap="square" rtlCol="0">
            <a:spAutoFit/>
          </a:bodyPr>
          <a:lstStyle/>
          <a:p>
            <a:r>
              <a:rPr lang="en-US" sz="4800" dirty="0"/>
              <a:t>Year 5</a:t>
            </a:r>
          </a:p>
        </p:txBody>
      </p:sp>
      <p:pic>
        <p:nvPicPr>
          <p:cNvPr id="3" name="Picture 2">
            <a:extLst>
              <a:ext uri="{FF2B5EF4-FFF2-40B4-BE49-F238E27FC236}">
                <a16:creationId xmlns:a16="http://schemas.microsoft.com/office/drawing/2014/main" id="{29BCF972-A406-459F-9DF7-5E667D13EAD8}"/>
              </a:ext>
            </a:extLst>
          </p:cNvPr>
          <p:cNvPicPr>
            <a:picLocks noChangeAspect="1"/>
          </p:cNvPicPr>
          <p:nvPr/>
        </p:nvPicPr>
        <p:blipFill>
          <a:blip r:embed="rId2"/>
          <a:stretch>
            <a:fillRect/>
          </a:stretch>
        </p:blipFill>
        <p:spPr>
          <a:xfrm>
            <a:off x="9852744" y="364713"/>
            <a:ext cx="2025168" cy="2035587"/>
          </a:xfrm>
          <a:prstGeom prst="rect">
            <a:avLst/>
          </a:prstGeom>
        </p:spPr>
      </p:pic>
    </p:spTree>
    <p:extLst>
      <p:ext uri="{BB962C8B-B14F-4D97-AF65-F5344CB8AC3E}">
        <p14:creationId xmlns:p14="http://schemas.microsoft.com/office/powerpoint/2010/main" val="260179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DDC1D-EB04-4F8A-AC27-8A5B7B8DF46D}"/>
              </a:ext>
            </a:extLst>
          </p:cNvPr>
          <p:cNvPicPr>
            <a:picLocks noChangeAspect="1"/>
          </p:cNvPicPr>
          <p:nvPr/>
        </p:nvPicPr>
        <p:blipFill>
          <a:blip r:embed="rId2"/>
          <a:stretch>
            <a:fillRect/>
          </a:stretch>
        </p:blipFill>
        <p:spPr>
          <a:xfrm>
            <a:off x="1128030" y="215153"/>
            <a:ext cx="9935939" cy="6427694"/>
          </a:xfrm>
          <a:prstGeom prst="rect">
            <a:avLst/>
          </a:prstGeom>
        </p:spPr>
      </p:pic>
    </p:spTree>
    <p:extLst>
      <p:ext uri="{BB962C8B-B14F-4D97-AF65-F5344CB8AC3E}">
        <p14:creationId xmlns:p14="http://schemas.microsoft.com/office/powerpoint/2010/main" val="99337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AAAFD-4563-4D47-B2FD-ABB9B1902224}"/>
              </a:ext>
            </a:extLst>
          </p:cNvPr>
          <p:cNvSpPr txBox="1"/>
          <p:nvPr/>
        </p:nvSpPr>
        <p:spPr>
          <a:xfrm>
            <a:off x="4868367" y="2895600"/>
            <a:ext cx="4984377" cy="830997"/>
          </a:xfrm>
          <a:prstGeom prst="rect">
            <a:avLst/>
          </a:prstGeom>
          <a:noFill/>
        </p:spPr>
        <p:txBody>
          <a:bodyPr wrap="square" rtlCol="0">
            <a:spAutoFit/>
          </a:bodyPr>
          <a:lstStyle/>
          <a:p>
            <a:r>
              <a:rPr lang="en-US" sz="4800" dirty="0"/>
              <a:t>Year 6</a:t>
            </a:r>
          </a:p>
        </p:txBody>
      </p:sp>
      <p:pic>
        <p:nvPicPr>
          <p:cNvPr id="4" name="Picture 3">
            <a:extLst>
              <a:ext uri="{FF2B5EF4-FFF2-40B4-BE49-F238E27FC236}">
                <a16:creationId xmlns:a16="http://schemas.microsoft.com/office/drawing/2014/main" id="{1443D8D5-DAF9-4C71-9389-0437CC155DF8}"/>
              </a:ext>
            </a:extLst>
          </p:cNvPr>
          <p:cNvPicPr>
            <a:picLocks noChangeAspect="1"/>
          </p:cNvPicPr>
          <p:nvPr/>
        </p:nvPicPr>
        <p:blipFill>
          <a:blip r:embed="rId2"/>
          <a:stretch>
            <a:fillRect/>
          </a:stretch>
        </p:blipFill>
        <p:spPr>
          <a:xfrm>
            <a:off x="9852744" y="364713"/>
            <a:ext cx="2025168" cy="2035587"/>
          </a:xfrm>
          <a:prstGeom prst="rect">
            <a:avLst/>
          </a:prstGeom>
        </p:spPr>
      </p:pic>
    </p:spTree>
    <p:extLst>
      <p:ext uri="{BB962C8B-B14F-4D97-AF65-F5344CB8AC3E}">
        <p14:creationId xmlns:p14="http://schemas.microsoft.com/office/powerpoint/2010/main" val="246550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CB7600-AEC1-4656-98C5-D1FA0842C683}"/>
              </a:ext>
            </a:extLst>
          </p:cNvPr>
          <p:cNvPicPr>
            <a:picLocks noChangeAspect="1"/>
          </p:cNvPicPr>
          <p:nvPr/>
        </p:nvPicPr>
        <p:blipFill>
          <a:blip r:embed="rId2"/>
          <a:stretch>
            <a:fillRect/>
          </a:stretch>
        </p:blipFill>
        <p:spPr>
          <a:xfrm>
            <a:off x="1198070" y="322729"/>
            <a:ext cx="9929073" cy="6445624"/>
          </a:xfrm>
          <a:prstGeom prst="rect">
            <a:avLst/>
          </a:prstGeom>
        </p:spPr>
      </p:pic>
    </p:spTree>
    <p:extLst>
      <p:ext uri="{BB962C8B-B14F-4D97-AF65-F5344CB8AC3E}">
        <p14:creationId xmlns:p14="http://schemas.microsoft.com/office/powerpoint/2010/main" val="260482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CA5EA-A7AB-4A7B-8200-F1856ACB98A3}"/>
              </a:ext>
            </a:extLst>
          </p:cNvPr>
          <p:cNvSpPr/>
          <p:nvPr/>
        </p:nvSpPr>
        <p:spPr>
          <a:xfrm>
            <a:off x="771524" y="1170444"/>
            <a:ext cx="10648951" cy="5447645"/>
          </a:xfrm>
          <a:prstGeom prst="rect">
            <a:avLst/>
          </a:prstGeom>
        </p:spPr>
        <p:txBody>
          <a:bodyPr wrap="square">
            <a:spAutoFit/>
          </a:bodyPr>
          <a:lstStyle/>
          <a:p>
            <a:r>
              <a:rPr lang="en-GB" sz="2400" b="1" dirty="0"/>
              <a:t>Won’t telling my child about human reproduction take away his/her innocence? </a:t>
            </a:r>
          </a:p>
          <a:p>
            <a:endParaRPr lang="en-GB" dirty="0"/>
          </a:p>
          <a:p>
            <a:r>
              <a:rPr lang="en-GB" dirty="0"/>
              <a:t>No. The evidence suggests that high quality SRE does the opposite: it actually delays young people’s first sexual experience, and it helps them become much more confident and comfortable about making informed choices.</a:t>
            </a:r>
          </a:p>
          <a:p>
            <a:endParaRPr lang="en-GB" dirty="0"/>
          </a:p>
          <a:p>
            <a:r>
              <a:rPr lang="en-GB" dirty="0"/>
              <a:t>Good SRE takes away children’s ignorance, not their innocence. </a:t>
            </a:r>
          </a:p>
          <a:p>
            <a:endParaRPr lang="en-GB" dirty="0"/>
          </a:p>
          <a:p>
            <a:r>
              <a:rPr lang="en-GB" dirty="0"/>
              <a:t>Teaching about safety and relationships as part of PSHE Education contributes to how schools approach the safeguarding of pupils. It helps them to recognise when they and others are at risk and equips them with the skills, strategies and language they need to take appropriate action. </a:t>
            </a:r>
          </a:p>
          <a:p>
            <a:endParaRPr lang="en-GB" dirty="0"/>
          </a:p>
          <a:p>
            <a:r>
              <a:rPr lang="en-GB" dirty="0"/>
              <a:t>This is crucial to fulfilling statutory duties in relation to safeguarding pupils as well as to meeting Ofsted expectations. </a:t>
            </a:r>
          </a:p>
          <a:p>
            <a:endParaRPr lang="en-GB" dirty="0"/>
          </a:p>
          <a:p>
            <a:r>
              <a:rPr lang="en-GB" dirty="0"/>
              <a:t>Ofsted expressed concern in its 2013 PSHE report that a lack of high-quality, age-appropriate SRE in over a third of schools left young people vulnerable to inappropriate sexual behaviours and exploitation. </a:t>
            </a:r>
          </a:p>
          <a:p>
            <a:endParaRPr lang="en-GB" dirty="0"/>
          </a:p>
          <a:p>
            <a:r>
              <a:rPr lang="en-GB" dirty="0"/>
              <a:t>It is clear, therefore, that PSHE Education plays a vital part in helping to meet school’s responsibilities to safeguard their pupils, your children.</a:t>
            </a:r>
            <a:endParaRPr lang="en-US" dirty="0"/>
          </a:p>
        </p:txBody>
      </p:sp>
      <p:pic>
        <p:nvPicPr>
          <p:cNvPr id="3" name="Picture 2">
            <a:extLst>
              <a:ext uri="{FF2B5EF4-FFF2-40B4-BE49-F238E27FC236}">
                <a16:creationId xmlns:a16="http://schemas.microsoft.com/office/drawing/2014/main" id="{D641E735-4FED-4886-A83A-816AFF17539A}"/>
              </a:ext>
            </a:extLst>
          </p:cNvPr>
          <p:cNvPicPr>
            <a:picLocks noChangeAspect="1"/>
          </p:cNvPicPr>
          <p:nvPr/>
        </p:nvPicPr>
        <p:blipFill>
          <a:blip r:embed="rId2"/>
          <a:stretch>
            <a:fillRect/>
          </a:stretch>
        </p:blipFill>
        <p:spPr>
          <a:xfrm>
            <a:off x="4465206" y="239911"/>
            <a:ext cx="2613887" cy="944962"/>
          </a:xfrm>
          <a:prstGeom prst="rect">
            <a:avLst/>
          </a:prstGeom>
        </p:spPr>
      </p:pic>
    </p:spTree>
    <p:extLst>
      <p:ext uri="{BB962C8B-B14F-4D97-AF65-F5344CB8AC3E}">
        <p14:creationId xmlns:p14="http://schemas.microsoft.com/office/powerpoint/2010/main" val="151650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DED325-FC15-4AAF-A2DD-DEA4C5C3D1A7}"/>
              </a:ext>
            </a:extLst>
          </p:cNvPr>
          <p:cNvSpPr txBox="1"/>
          <p:nvPr/>
        </p:nvSpPr>
        <p:spPr>
          <a:xfrm>
            <a:off x="1915086" y="1640541"/>
            <a:ext cx="7811246" cy="4893647"/>
          </a:xfrm>
          <a:prstGeom prst="rect">
            <a:avLst/>
          </a:prstGeom>
          <a:noFill/>
        </p:spPr>
        <p:txBody>
          <a:bodyPr wrap="square" rtlCol="0">
            <a:spAutoFit/>
          </a:bodyPr>
          <a:lstStyle/>
          <a:p>
            <a:pPr fontAlgn="base"/>
            <a:r>
              <a:rPr lang="en-GB" sz="2400" dirty="0"/>
              <a:t>Yes, it is. Parents/carers have the legal right to withdraw their children from the SRE included in the PSHE Education curriculum (as that is a non-statutory subject). But they are not permitted to withdraw their child from the Sex Education included in the National Curriculum Science Orders, as Science is a statutory subject.</a:t>
            </a:r>
            <a:endParaRPr lang="en-US" sz="2400" dirty="0"/>
          </a:p>
          <a:p>
            <a:pPr fontAlgn="base"/>
            <a:r>
              <a:rPr lang="en-GB" sz="2400" dirty="0"/>
              <a:t> </a:t>
            </a:r>
            <a:endParaRPr lang="en-US" sz="2400" dirty="0"/>
          </a:p>
          <a:p>
            <a:pPr fontAlgn="base"/>
            <a:r>
              <a:rPr lang="en-GB" sz="2400" dirty="0"/>
              <a:t>The (non-statutory) lessons your child can be withdrawn from are:</a:t>
            </a:r>
            <a:endParaRPr lang="en-US" sz="2400" dirty="0"/>
          </a:p>
          <a:p>
            <a:pPr fontAlgn="base"/>
            <a:r>
              <a:rPr lang="en-GB" sz="2400" dirty="0"/>
              <a:t> </a:t>
            </a:r>
            <a:endParaRPr lang="en-US" sz="2400" dirty="0"/>
          </a:p>
          <a:p>
            <a:pPr fontAlgn="base"/>
            <a:r>
              <a:rPr lang="en-GB" sz="2400" dirty="0"/>
              <a:t>Year 4, Lesson 2 (Having a baby)</a:t>
            </a:r>
            <a:endParaRPr lang="en-US" sz="2400" dirty="0"/>
          </a:p>
          <a:p>
            <a:pPr fontAlgn="base"/>
            <a:r>
              <a:rPr lang="en-GB" sz="2400" dirty="0"/>
              <a:t>Year 5, Lesson 4 (Conception)</a:t>
            </a:r>
            <a:endParaRPr lang="en-US" sz="2400" dirty="0"/>
          </a:p>
          <a:p>
            <a:pPr fontAlgn="base"/>
            <a:r>
              <a:rPr lang="en-GB" sz="2400" dirty="0"/>
              <a:t>Year 6, Lesson 3 (Conception to Birth)</a:t>
            </a:r>
            <a:endParaRPr lang="en-US" sz="2400" dirty="0"/>
          </a:p>
        </p:txBody>
      </p:sp>
      <p:sp>
        <p:nvSpPr>
          <p:cNvPr id="3" name="TextBox 2">
            <a:extLst>
              <a:ext uri="{FF2B5EF4-FFF2-40B4-BE49-F238E27FC236}">
                <a16:creationId xmlns:a16="http://schemas.microsoft.com/office/drawing/2014/main" id="{BCDFCDFA-C3D2-4E47-B0F5-FDD371C396AA}"/>
              </a:ext>
            </a:extLst>
          </p:cNvPr>
          <p:cNvSpPr txBox="1"/>
          <p:nvPr/>
        </p:nvSpPr>
        <p:spPr>
          <a:xfrm>
            <a:off x="2247900" y="762000"/>
            <a:ext cx="6645665" cy="646331"/>
          </a:xfrm>
          <a:prstGeom prst="rect">
            <a:avLst/>
          </a:prstGeom>
          <a:noFill/>
        </p:spPr>
        <p:txBody>
          <a:bodyPr wrap="none" rtlCol="0">
            <a:spAutoFit/>
          </a:bodyPr>
          <a:lstStyle/>
          <a:p>
            <a:r>
              <a:rPr lang="en-US" sz="3600" b="1" dirty="0"/>
              <a:t>Is it true I can withdraw my child?</a:t>
            </a:r>
          </a:p>
        </p:txBody>
      </p:sp>
    </p:spTree>
    <p:extLst>
      <p:ext uri="{BB962C8B-B14F-4D97-AF65-F5344CB8AC3E}">
        <p14:creationId xmlns:p14="http://schemas.microsoft.com/office/powerpoint/2010/main" val="289651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7ADF2-D41A-4646-97D2-E97D6622421E}"/>
              </a:ext>
            </a:extLst>
          </p:cNvPr>
          <p:cNvSpPr/>
          <p:nvPr/>
        </p:nvSpPr>
        <p:spPr>
          <a:xfrm>
            <a:off x="823912" y="1593146"/>
            <a:ext cx="10410825" cy="3693319"/>
          </a:xfrm>
          <a:prstGeom prst="rect">
            <a:avLst/>
          </a:prstGeom>
        </p:spPr>
        <p:txBody>
          <a:bodyPr wrap="square">
            <a:spAutoFit/>
          </a:bodyPr>
          <a:lstStyle/>
          <a:p>
            <a:r>
              <a:rPr lang="en-GB" sz="2400" b="1" dirty="0"/>
              <a:t>If you are considering taking your child out of SRE lessons within PSHE Education, please consider the following: </a:t>
            </a:r>
          </a:p>
          <a:p>
            <a:endParaRPr lang="en-GB" sz="2400" b="1" dirty="0"/>
          </a:p>
          <a:p>
            <a:r>
              <a:rPr lang="en-GB" dirty="0"/>
              <a:t>• All the other children in your child’s class will have been taught this information and may well talk to your child about it, perhaps in the playground… and potentially mislead them or confuse them as a result. It may prove far better to allow experienced and sensitive teaching staff to teach your child in a progressive, developmental way that is grounded in research. </a:t>
            </a:r>
          </a:p>
          <a:p>
            <a:r>
              <a:rPr lang="en-GB" dirty="0"/>
              <a:t>• They will be learning about reproduction in Science lessons. The SRE in PSHE Education will echo this and will concentrate on building self-esteem and teaching children how to enjoy healthy, appropriate relationships, improve self-esteem and self-confidence, and make healthy, informed choices. When viewed this way, it is hoped that SRE won’t be seen as contentious or a cause for concern, but rather as helpful. </a:t>
            </a:r>
          </a:p>
          <a:p>
            <a:r>
              <a:rPr lang="en-GB" dirty="0"/>
              <a:t>• Access the lesson content so you are aware what is being taught and can discuss it with your child.</a:t>
            </a:r>
            <a:endParaRPr lang="en-US" dirty="0"/>
          </a:p>
        </p:txBody>
      </p:sp>
      <p:pic>
        <p:nvPicPr>
          <p:cNvPr id="3" name="Picture 2">
            <a:extLst>
              <a:ext uri="{FF2B5EF4-FFF2-40B4-BE49-F238E27FC236}">
                <a16:creationId xmlns:a16="http://schemas.microsoft.com/office/drawing/2014/main" id="{EDC7BD47-D60A-4DCA-A2BB-1AF0FDAAF1FB}"/>
              </a:ext>
            </a:extLst>
          </p:cNvPr>
          <p:cNvPicPr>
            <a:picLocks noChangeAspect="1"/>
          </p:cNvPicPr>
          <p:nvPr/>
        </p:nvPicPr>
        <p:blipFill>
          <a:blip r:embed="rId2"/>
          <a:stretch>
            <a:fillRect/>
          </a:stretch>
        </p:blipFill>
        <p:spPr>
          <a:xfrm>
            <a:off x="3950856" y="276225"/>
            <a:ext cx="2613887" cy="944962"/>
          </a:xfrm>
          <a:prstGeom prst="rect">
            <a:avLst/>
          </a:prstGeom>
        </p:spPr>
      </p:pic>
    </p:spTree>
    <p:extLst>
      <p:ext uri="{BB962C8B-B14F-4D97-AF65-F5344CB8AC3E}">
        <p14:creationId xmlns:p14="http://schemas.microsoft.com/office/powerpoint/2010/main" val="282479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D2686-DD93-4358-BA17-7C62D5FC0734}"/>
              </a:ext>
            </a:extLst>
          </p:cNvPr>
          <p:cNvPicPr>
            <a:picLocks noChangeAspect="1"/>
          </p:cNvPicPr>
          <p:nvPr/>
        </p:nvPicPr>
        <p:blipFill>
          <a:blip r:embed="rId2"/>
          <a:stretch>
            <a:fillRect/>
          </a:stretch>
        </p:blipFill>
        <p:spPr>
          <a:xfrm>
            <a:off x="4815167" y="517113"/>
            <a:ext cx="2357395" cy="2369523"/>
          </a:xfrm>
          <a:prstGeom prst="rect">
            <a:avLst/>
          </a:prstGeom>
        </p:spPr>
      </p:pic>
      <p:sp>
        <p:nvSpPr>
          <p:cNvPr id="4" name="Rectangle 3">
            <a:extLst>
              <a:ext uri="{FF2B5EF4-FFF2-40B4-BE49-F238E27FC236}">
                <a16:creationId xmlns:a16="http://schemas.microsoft.com/office/drawing/2014/main" id="{69C4A065-1CE0-4AA8-86D9-7D1370F63A6A}"/>
              </a:ext>
            </a:extLst>
          </p:cNvPr>
          <p:cNvSpPr/>
          <p:nvPr/>
        </p:nvSpPr>
        <p:spPr>
          <a:xfrm>
            <a:off x="517711" y="3158849"/>
            <a:ext cx="11360201" cy="2554545"/>
          </a:xfrm>
          <a:prstGeom prst="rect">
            <a:avLst/>
          </a:prstGeom>
        </p:spPr>
        <p:txBody>
          <a:bodyPr wrap="square">
            <a:spAutoFit/>
          </a:bodyPr>
          <a:lstStyle/>
          <a:p>
            <a:pPr algn="ctr"/>
            <a:r>
              <a:rPr lang="en-GB" sz="3200" b="1" dirty="0"/>
              <a:t>We aim to inform you about: </a:t>
            </a:r>
          </a:p>
          <a:p>
            <a:endParaRPr lang="en-GB" sz="3200" dirty="0"/>
          </a:p>
          <a:p>
            <a:r>
              <a:rPr lang="en-GB" sz="3200" dirty="0"/>
              <a:t>• the school’s legal obligations on Relationships and Sex Education </a:t>
            </a:r>
          </a:p>
          <a:p>
            <a:r>
              <a:rPr lang="en-GB" sz="3200" dirty="0"/>
              <a:t>• your rights as a parent/carer </a:t>
            </a:r>
          </a:p>
          <a:p>
            <a:r>
              <a:rPr lang="en-GB" sz="3200" dirty="0"/>
              <a:t>• how, what, why and when we intend to teach children.</a:t>
            </a:r>
            <a:endParaRPr lang="en-US" sz="3200" dirty="0"/>
          </a:p>
        </p:txBody>
      </p:sp>
    </p:spTree>
    <p:extLst>
      <p:ext uri="{BB962C8B-B14F-4D97-AF65-F5344CB8AC3E}">
        <p14:creationId xmlns:p14="http://schemas.microsoft.com/office/powerpoint/2010/main" val="191863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712DF8-35D8-4C59-A190-EA96A5237145}"/>
              </a:ext>
            </a:extLst>
          </p:cNvPr>
          <p:cNvSpPr/>
          <p:nvPr/>
        </p:nvSpPr>
        <p:spPr>
          <a:xfrm>
            <a:off x="1502148" y="2115288"/>
            <a:ext cx="9753600" cy="4524315"/>
          </a:xfrm>
          <a:prstGeom prst="rect">
            <a:avLst/>
          </a:prstGeom>
        </p:spPr>
        <p:txBody>
          <a:bodyPr wrap="square">
            <a:spAutoFit/>
          </a:bodyPr>
          <a:lstStyle/>
          <a:p>
            <a:r>
              <a:rPr lang="en-GB" sz="2400" dirty="0"/>
              <a:t>The Health Education and Relationships Education aspects of PSHE (personal, social, health and economic) education has been compulsory in all primary schools from September 2020. </a:t>
            </a:r>
          </a:p>
          <a:p>
            <a:r>
              <a:rPr lang="en-GB" sz="2400" dirty="0"/>
              <a:t>• The Department for Education published statutory guidance for Health Education, Relationships Education and RSE in June 2019. </a:t>
            </a:r>
          </a:p>
          <a:p>
            <a:r>
              <a:rPr lang="en-GB" sz="2400" dirty="0"/>
              <a:t>• This covers broad areas of particular relevance and concern to children and young people today.</a:t>
            </a:r>
          </a:p>
          <a:p>
            <a:endParaRPr lang="en-GB" sz="2400" dirty="0"/>
          </a:p>
          <a:p>
            <a:r>
              <a:rPr lang="en-GB" sz="2400" dirty="0"/>
              <a:t>It should ensure that every child is guaranteed a PSHE education that covers mental health and wellbeing, physical health (including healthy lifestyles and first aid) and learning about safe, healthy relationships, including understanding consent and negotiating life online.</a:t>
            </a:r>
            <a:endParaRPr lang="en-US" sz="2400" dirty="0"/>
          </a:p>
        </p:txBody>
      </p:sp>
      <p:pic>
        <p:nvPicPr>
          <p:cNvPr id="3" name="Picture 2">
            <a:extLst>
              <a:ext uri="{FF2B5EF4-FFF2-40B4-BE49-F238E27FC236}">
                <a16:creationId xmlns:a16="http://schemas.microsoft.com/office/drawing/2014/main" id="{B23AFFD6-2BF3-4FEC-A882-EBCF95159BB1}"/>
              </a:ext>
            </a:extLst>
          </p:cNvPr>
          <p:cNvPicPr>
            <a:picLocks noChangeAspect="1"/>
          </p:cNvPicPr>
          <p:nvPr/>
        </p:nvPicPr>
        <p:blipFill>
          <a:blip r:embed="rId2"/>
          <a:stretch>
            <a:fillRect/>
          </a:stretch>
        </p:blipFill>
        <p:spPr>
          <a:xfrm>
            <a:off x="4779592" y="470495"/>
            <a:ext cx="1773607" cy="1335819"/>
          </a:xfrm>
          <a:prstGeom prst="rect">
            <a:avLst/>
          </a:prstGeom>
        </p:spPr>
      </p:pic>
    </p:spTree>
    <p:extLst>
      <p:ext uri="{BB962C8B-B14F-4D97-AF65-F5344CB8AC3E}">
        <p14:creationId xmlns:p14="http://schemas.microsoft.com/office/powerpoint/2010/main" val="81455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5C0883-F5AC-4A66-85BE-BF9C43F99076}"/>
              </a:ext>
            </a:extLst>
          </p:cNvPr>
          <p:cNvPicPr>
            <a:picLocks noChangeAspect="1"/>
          </p:cNvPicPr>
          <p:nvPr/>
        </p:nvPicPr>
        <p:blipFill>
          <a:blip r:embed="rId2"/>
          <a:stretch>
            <a:fillRect/>
          </a:stretch>
        </p:blipFill>
        <p:spPr>
          <a:xfrm>
            <a:off x="1934681" y="1043854"/>
            <a:ext cx="8322637" cy="4770291"/>
          </a:xfrm>
          <a:prstGeom prst="rect">
            <a:avLst/>
          </a:prstGeom>
        </p:spPr>
      </p:pic>
    </p:spTree>
    <p:extLst>
      <p:ext uri="{BB962C8B-B14F-4D97-AF65-F5344CB8AC3E}">
        <p14:creationId xmlns:p14="http://schemas.microsoft.com/office/powerpoint/2010/main" val="352356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536542-5563-41A3-BB2C-C29D7F597D64}"/>
              </a:ext>
            </a:extLst>
          </p:cNvPr>
          <p:cNvSpPr/>
          <p:nvPr/>
        </p:nvSpPr>
        <p:spPr>
          <a:xfrm>
            <a:off x="2263588" y="1931938"/>
            <a:ext cx="7664824" cy="3785652"/>
          </a:xfrm>
          <a:prstGeom prst="rect">
            <a:avLst/>
          </a:prstGeom>
        </p:spPr>
        <p:txBody>
          <a:bodyPr wrap="square">
            <a:spAutoFit/>
          </a:bodyPr>
          <a:lstStyle/>
          <a:p>
            <a:r>
              <a:rPr lang="en-GB" sz="2400" dirty="0"/>
              <a:t>A whole-school PSHE programme comprising: </a:t>
            </a:r>
          </a:p>
          <a:p>
            <a:r>
              <a:rPr lang="en-GB" sz="2400" dirty="0"/>
              <a:t>• A comprehensive and completely original scheme of work for ages 3 to 16 </a:t>
            </a:r>
          </a:p>
          <a:p>
            <a:r>
              <a:rPr lang="en-GB" sz="2400" dirty="0"/>
              <a:t>• PSHE (Personal, Social, and Health Education) Includes statutory Relationships and Health Education </a:t>
            </a:r>
          </a:p>
          <a:p>
            <a:r>
              <a:rPr lang="en-GB" sz="2400" dirty="0"/>
              <a:t>• A detailed weekly lesson plan for all year groups, including all teaching resources </a:t>
            </a:r>
          </a:p>
          <a:p>
            <a:r>
              <a:rPr lang="en-GB" sz="2400" dirty="0"/>
              <a:t>• The Jigsaw Approach, underpinned by mindfulness </a:t>
            </a:r>
          </a:p>
          <a:p>
            <a:r>
              <a:rPr lang="en-GB" sz="2400" dirty="0"/>
              <a:t>• Assemblies, Jigsaw Friends, Jigsaw Chimes, original music and songs</a:t>
            </a:r>
            <a:endParaRPr lang="en-US" sz="2400" dirty="0"/>
          </a:p>
        </p:txBody>
      </p:sp>
      <p:pic>
        <p:nvPicPr>
          <p:cNvPr id="3" name="Picture 2">
            <a:extLst>
              <a:ext uri="{FF2B5EF4-FFF2-40B4-BE49-F238E27FC236}">
                <a16:creationId xmlns:a16="http://schemas.microsoft.com/office/drawing/2014/main" id="{C14AD55A-9161-4CF0-8C34-14DBE7E2B84A}"/>
              </a:ext>
            </a:extLst>
          </p:cNvPr>
          <p:cNvPicPr>
            <a:picLocks noChangeAspect="1"/>
          </p:cNvPicPr>
          <p:nvPr/>
        </p:nvPicPr>
        <p:blipFill>
          <a:blip r:embed="rId2"/>
          <a:stretch>
            <a:fillRect/>
          </a:stretch>
        </p:blipFill>
        <p:spPr>
          <a:xfrm>
            <a:off x="4398531" y="667929"/>
            <a:ext cx="2613887" cy="944962"/>
          </a:xfrm>
          <a:prstGeom prst="rect">
            <a:avLst/>
          </a:prstGeom>
        </p:spPr>
      </p:pic>
    </p:spTree>
    <p:extLst>
      <p:ext uri="{BB962C8B-B14F-4D97-AF65-F5344CB8AC3E}">
        <p14:creationId xmlns:p14="http://schemas.microsoft.com/office/powerpoint/2010/main" val="147315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411A39-920C-4FD4-849C-5BFDD6FCBBAC}"/>
              </a:ext>
            </a:extLst>
          </p:cNvPr>
          <p:cNvSpPr/>
          <p:nvPr/>
        </p:nvSpPr>
        <p:spPr>
          <a:xfrm>
            <a:off x="1828799" y="1566893"/>
            <a:ext cx="8848725" cy="4862870"/>
          </a:xfrm>
          <a:prstGeom prst="rect">
            <a:avLst/>
          </a:prstGeom>
        </p:spPr>
        <p:txBody>
          <a:bodyPr wrap="square">
            <a:spAutoFit/>
          </a:bodyPr>
          <a:lstStyle/>
          <a:p>
            <a:pPr algn="ctr"/>
            <a:r>
              <a:rPr lang="en-GB" sz="4000" dirty="0"/>
              <a:t>Why is SRE taught in schools? </a:t>
            </a:r>
          </a:p>
          <a:p>
            <a:endParaRPr lang="en-GB" dirty="0"/>
          </a:p>
          <a:p>
            <a:r>
              <a:rPr lang="en-GB" dirty="0"/>
              <a:t>There are many reasons why SRE is taught in schools: </a:t>
            </a:r>
          </a:p>
          <a:p>
            <a:r>
              <a:rPr lang="en-GB" dirty="0"/>
              <a:t>• It is part of the National Science Curriculum. </a:t>
            </a:r>
          </a:p>
          <a:p>
            <a:r>
              <a:rPr lang="en-GB" dirty="0"/>
              <a:t>• More than ever before, children are exposed to representations of sex and sexuality through the media and the social culture around them, so we need to present a balanced view of SRE. </a:t>
            </a:r>
          </a:p>
          <a:p>
            <a:r>
              <a:rPr lang="en-GB" dirty="0"/>
              <a:t>• Research shows that most parents say they want the support of schools in providing SRE for their children. </a:t>
            </a:r>
          </a:p>
          <a:p>
            <a:r>
              <a:rPr lang="en-GB" dirty="0"/>
              <a:t>• Research consistently shows that effective SRE delays first sexual experience and reduces risk-taking. </a:t>
            </a:r>
          </a:p>
          <a:p>
            <a:r>
              <a:rPr lang="en-GB" dirty="0"/>
              <a:t>• Surveys of children and young people have repeatedly stated that SRE tends to be “too little, too late and too biological”. </a:t>
            </a:r>
          </a:p>
          <a:p>
            <a:endParaRPr lang="en-GB" dirty="0"/>
          </a:p>
          <a:p>
            <a:r>
              <a:rPr lang="en-GB" dirty="0"/>
              <a:t> Jigsaw,  believes that knowledge empowers children to make informed decisions that help keep them safe, healthy and happy</a:t>
            </a:r>
            <a:endParaRPr lang="en-US" dirty="0"/>
          </a:p>
        </p:txBody>
      </p:sp>
      <p:pic>
        <p:nvPicPr>
          <p:cNvPr id="3" name="Picture 2">
            <a:extLst>
              <a:ext uri="{FF2B5EF4-FFF2-40B4-BE49-F238E27FC236}">
                <a16:creationId xmlns:a16="http://schemas.microsoft.com/office/drawing/2014/main" id="{AFE4830D-4670-446B-AB2E-C2E551D5585B}"/>
              </a:ext>
            </a:extLst>
          </p:cNvPr>
          <p:cNvPicPr>
            <a:picLocks noChangeAspect="1"/>
          </p:cNvPicPr>
          <p:nvPr/>
        </p:nvPicPr>
        <p:blipFill>
          <a:blip r:embed="rId2"/>
          <a:stretch>
            <a:fillRect/>
          </a:stretch>
        </p:blipFill>
        <p:spPr>
          <a:xfrm>
            <a:off x="4446156" y="334554"/>
            <a:ext cx="2613887" cy="944962"/>
          </a:xfrm>
          <a:prstGeom prst="rect">
            <a:avLst/>
          </a:prstGeom>
        </p:spPr>
      </p:pic>
    </p:spTree>
    <p:extLst>
      <p:ext uri="{BB962C8B-B14F-4D97-AF65-F5344CB8AC3E}">
        <p14:creationId xmlns:p14="http://schemas.microsoft.com/office/powerpoint/2010/main" val="83028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999FB-91B7-46AC-8D4D-D7F988AA67D4}"/>
              </a:ext>
            </a:extLst>
          </p:cNvPr>
          <p:cNvSpPr/>
          <p:nvPr/>
        </p:nvSpPr>
        <p:spPr>
          <a:xfrm>
            <a:off x="514350" y="944962"/>
            <a:ext cx="11020425" cy="5847755"/>
          </a:xfrm>
          <a:prstGeom prst="rect">
            <a:avLst/>
          </a:prstGeom>
        </p:spPr>
        <p:txBody>
          <a:bodyPr wrap="square">
            <a:spAutoFit/>
          </a:bodyPr>
          <a:lstStyle/>
          <a:p>
            <a:r>
              <a:rPr lang="en-GB" sz="3200" b="1" dirty="0"/>
              <a:t>What will my child actually be taught? </a:t>
            </a:r>
          </a:p>
          <a:p>
            <a:r>
              <a:rPr lang="en-GB" dirty="0"/>
              <a:t>The ‘Changing Me’ unit is taught over a period of 6 weeks in the second half of the summer term. Each year group will be taught appropriate to their age and development stage. </a:t>
            </a:r>
          </a:p>
          <a:p>
            <a:endParaRPr lang="en-GB" dirty="0"/>
          </a:p>
          <a:p>
            <a:r>
              <a:rPr lang="en-GB" b="1" dirty="0"/>
              <a:t>Please note: </a:t>
            </a:r>
            <a:r>
              <a:rPr lang="en-GB" i="1" dirty="0"/>
              <a:t>at no point will a child be taught something that is inappropriate; and if a question from a child arises and the teacher feels it would be inappropriate to answer, (for example, because of its mature or explicit nature), the child will be encouraged to ask his/her parents or carers at home, and the question will not be answered to the child or class if it is outside the remit of that year group’s programme.</a:t>
            </a:r>
          </a:p>
          <a:p>
            <a:endParaRPr lang="en-GB" dirty="0"/>
          </a:p>
          <a:p>
            <a:r>
              <a:rPr lang="en-GB" b="1" dirty="0"/>
              <a:t>Year 3 How babies grow and how boys’ and girls’ bodies change as they grow older </a:t>
            </a:r>
          </a:p>
          <a:p>
            <a:r>
              <a:rPr lang="en-GB" b="1" dirty="0"/>
              <a:t>Year 4 Internal and external reproductive body parts, body changes in girls and menstruation </a:t>
            </a:r>
          </a:p>
          <a:p>
            <a:r>
              <a:rPr lang="en-GB" b="1" dirty="0"/>
              <a:t>Year 5 Puberty for boys and girls, and conception </a:t>
            </a:r>
          </a:p>
          <a:p>
            <a:r>
              <a:rPr lang="en-GB" b="1" dirty="0"/>
              <a:t>Year 6 Puberty for boys and girls and understanding conception to birth of a baby </a:t>
            </a:r>
          </a:p>
          <a:p>
            <a:endParaRPr lang="en-GB" b="1" dirty="0"/>
          </a:p>
          <a:p>
            <a:r>
              <a:rPr lang="en-GB" dirty="0"/>
              <a:t>All lessons are taught using simple, child-friendly language and pictures, which help children understand changes more effectively. </a:t>
            </a:r>
          </a:p>
          <a:p>
            <a:r>
              <a:rPr lang="en-GB" dirty="0"/>
              <a:t>The key concepts that children learn in Jigsaw are inner strength, self-esteem and resilience. These are really important as they help keep children safe and it helps children to make healthy decisions later in life. Accurate information is important but only part of the picture: help them now by building their inner resilience, so they become mindful children, mindful teenagers, and mindful adults.</a:t>
            </a:r>
            <a:endParaRPr lang="en-US" dirty="0"/>
          </a:p>
        </p:txBody>
      </p:sp>
      <p:pic>
        <p:nvPicPr>
          <p:cNvPr id="3" name="Picture 2">
            <a:extLst>
              <a:ext uri="{FF2B5EF4-FFF2-40B4-BE49-F238E27FC236}">
                <a16:creationId xmlns:a16="http://schemas.microsoft.com/office/drawing/2014/main" id="{4EE195A6-3F68-4DD5-A8C1-35AABC4B240B}"/>
              </a:ext>
            </a:extLst>
          </p:cNvPr>
          <p:cNvPicPr>
            <a:picLocks noChangeAspect="1"/>
          </p:cNvPicPr>
          <p:nvPr/>
        </p:nvPicPr>
        <p:blipFill>
          <a:blip r:embed="rId2"/>
          <a:stretch>
            <a:fillRect/>
          </a:stretch>
        </p:blipFill>
        <p:spPr>
          <a:xfrm>
            <a:off x="4303281" y="0"/>
            <a:ext cx="2613887" cy="944962"/>
          </a:xfrm>
          <a:prstGeom prst="rect">
            <a:avLst/>
          </a:prstGeom>
        </p:spPr>
      </p:pic>
    </p:spTree>
    <p:extLst>
      <p:ext uri="{BB962C8B-B14F-4D97-AF65-F5344CB8AC3E}">
        <p14:creationId xmlns:p14="http://schemas.microsoft.com/office/powerpoint/2010/main" val="206869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882C02-F3B4-4BFB-BE63-176ECEC9F900}"/>
              </a:ext>
            </a:extLst>
          </p:cNvPr>
          <p:cNvPicPr>
            <a:picLocks noChangeAspect="1"/>
          </p:cNvPicPr>
          <p:nvPr/>
        </p:nvPicPr>
        <p:blipFill>
          <a:blip r:embed="rId2"/>
          <a:stretch>
            <a:fillRect/>
          </a:stretch>
        </p:blipFill>
        <p:spPr>
          <a:xfrm>
            <a:off x="2058186" y="220702"/>
            <a:ext cx="7734970" cy="6416596"/>
          </a:xfrm>
          <a:prstGeom prst="rect">
            <a:avLst/>
          </a:prstGeom>
        </p:spPr>
      </p:pic>
    </p:spTree>
    <p:extLst>
      <p:ext uri="{BB962C8B-B14F-4D97-AF65-F5344CB8AC3E}">
        <p14:creationId xmlns:p14="http://schemas.microsoft.com/office/powerpoint/2010/main" val="428108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6B5690-CFFC-4193-9A3B-A9073E55EBE6}"/>
              </a:ext>
            </a:extLst>
          </p:cNvPr>
          <p:cNvSpPr txBox="1"/>
          <p:nvPr/>
        </p:nvSpPr>
        <p:spPr>
          <a:xfrm>
            <a:off x="4868367" y="2771775"/>
            <a:ext cx="4984377" cy="830997"/>
          </a:xfrm>
          <a:prstGeom prst="rect">
            <a:avLst/>
          </a:prstGeom>
          <a:noFill/>
        </p:spPr>
        <p:txBody>
          <a:bodyPr wrap="square" rtlCol="0">
            <a:spAutoFit/>
          </a:bodyPr>
          <a:lstStyle/>
          <a:p>
            <a:r>
              <a:rPr lang="en-US" sz="4800" dirty="0"/>
              <a:t>Year 3</a:t>
            </a:r>
          </a:p>
        </p:txBody>
      </p:sp>
      <p:pic>
        <p:nvPicPr>
          <p:cNvPr id="3" name="Picture 2">
            <a:extLst>
              <a:ext uri="{FF2B5EF4-FFF2-40B4-BE49-F238E27FC236}">
                <a16:creationId xmlns:a16="http://schemas.microsoft.com/office/drawing/2014/main" id="{CD0D1726-5173-4DA3-97C0-25922B53EAA9}"/>
              </a:ext>
            </a:extLst>
          </p:cNvPr>
          <p:cNvPicPr>
            <a:picLocks noChangeAspect="1"/>
          </p:cNvPicPr>
          <p:nvPr/>
        </p:nvPicPr>
        <p:blipFill>
          <a:blip r:embed="rId2"/>
          <a:stretch>
            <a:fillRect/>
          </a:stretch>
        </p:blipFill>
        <p:spPr>
          <a:xfrm>
            <a:off x="9852744" y="364713"/>
            <a:ext cx="2025168" cy="2035587"/>
          </a:xfrm>
          <a:prstGeom prst="rect">
            <a:avLst/>
          </a:prstGeom>
        </p:spPr>
      </p:pic>
    </p:spTree>
    <p:extLst>
      <p:ext uri="{BB962C8B-B14F-4D97-AF65-F5344CB8AC3E}">
        <p14:creationId xmlns:p14="http://schemas.microsoft.com/office/powerpoint/2010/main" val="144993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1151</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Iona Romerlee</dc:creator>
  <cp:lastModifiedBy>Iona Romerlee</cp:lastModifiedBy>
  <cp:revision>14</cp:revision>
  <dcterms:created xsi:type="dcterms:W3CDTF">2024-05-08T19:07:06Z</dcterms:created>
  <dcterms:modified xsi:type="dcterms:W3CDTF">2025-05-19T19:11:37Z</dcterms:modified>
</cp:coreProperties>
</file>